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1DC7D8-65D4-45B9-8636-B7DBBB8FAE5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A03BAC-6811-4139-91AC-CFAF8870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1500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077200" cy="911352"/>
          </a:xfrm>
        </p:spPr>
        <p:txBody>
          <a:bodyPr/>
          <a:lstStyle/>
          <a:p>
            <a:pPr algn="ctr"/>
            <a:r>
              <a:rPr lang="en-US" dirty="0" smtClean="0"/>
              <a:t>CAT 125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Sandy Garcia </a:t>
            </a:r>
            <a:endParaRPr lang="en-US" dirty="0"/>
          </a:p>
        </p:txBody>
      </p:sp>
      <p:pic>
        <p:nvPicPr>
          <p:cNvPr id="4" name="Picture 3" descr="maquila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76600"/>
          </a:xfrm>
          <a:prstGeom prst="rect">
            <a:avLst/>
          </a:prstGeom>
        </p:spPr>
      </p:pic>
      <p:pic>
        <p:nvPicPr>
          <p:cNvPr id="6" name="Picture 5" descr="maquilas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5529" y="0"/>
            <a:ext cx="4568471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+mj-lt"/>
              </a:rPr>
              <a:t>Sandy Garcia </a:t>
            </a:r>
            <a:endParaRPr lang="en-US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www.mediasdreader.com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0480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www.thecurvature.com</a:t>
            </a:r>
            <a:endParaRPr lang="en-US" sz="1000" dirty="0"/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Environment Problems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396805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Contaminated Rivers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High pollution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Improper handling of toxic waste </a:t>
            </a:r>
          </a:p>
        </p:txBody>
      </p:sp>
      <p:pic>
        <p:nvPicPr>
          <p:cNvPr id="11268" name="Picture 4" descr="https://c2.staticflickr.com/4/3328/3481734401_55cb0bd9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81800" cy="381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29400" y="531637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www.geo-mexico.com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Housing and Pollution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773936"/>
            <a:ext cx="4038600" cy="46238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Slums or shacks</a:t>
            </a:r>
          </a:p>
          <a:p>
            <a:pPr>
              <a:buNone/>
            </a:pPr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U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ndrinkable water </a:t>
            </a:r>
          </a:p>
          <a:p>
            <a:pPr>
              <a:buNone/>
            </a:pPr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Health problems</a:t>
            </a:r>
          </a:p>
          <a:p>
            <a:pPr>
              <a:buNone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*chest pain</a:t>
            </a:r>
          </a:p>
          <a:p>
            <a:pPr>
              <a:buNone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*rashes</a:t>
            </a:r>
          </a:p>
          <a:p>
            <a:pPr>
              <a:buNone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*birth defects</a:t>
            </a:r>
          </a:p>
          <a:p>
            <a:pPr>
              <a:buNone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	*high cancer rates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4.bp.blogspot.com/_gRLDhNomWpQ/TPNa5yvfYcI/AAAAAAAAABc/a5zYxbTIijM/s1600/mauilla+pic+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048000" y="1752600"/>
            <a:ext cx="59436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6172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www.cfomaquiladoras.org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572000" cy="97840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/>
              <a:t>Safety Concerns</a:t>
            </a:r>
            <a:endParaRPr lang="en-US" sz="45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057400"/>
            <a:ext cx="5920641" cy="4343400"/>
          </a:xfrm>
        </p:spPr>
        <p:txBody>
          <a:bodyPr/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ack safety equipment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Outdated or malfunctioning </a:t>
            </a:r>
          </a:p>
          <a:p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e.g. 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1996 </a:t>
            </a:r>
          </a:p>
          <a:p>
            <a:pPr algn="ctr"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8 workers suffered 3 degree burns at explosion of a Juarez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Maquiladora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</a:pP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Reason: </a:t>
            </a:r>
          </a:p>
          <a:p>
            <a:pPr algn="ctr"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acked basic fire safety equipment </a:t>
            </a:r>
          </a:p>
          <a:p>
            <a:endParaRPr lang="en-US" dirty="0"/>
          </a:p>
        </p:txBody>
      </p:sp>
      <p:pic>
        <p:nvPicPr>
          <p:cNvPr id="9218" name="Picture 2" descr="http://www.kvia.com/image/view/-/22620836/medRes/1/-/maxh/360/maxw/640/-/oivst0z/-/maquila2-144212-jpg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200" y="1752600"/>
            <a:ext cx="2743200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6400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www.kvia.com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Wages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1773936"/>
            <a:ext cx="4038600" cy="4623816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Average week 48-60 hours</a:t>
            </a:r>
          </a:p>
          <a:p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US average = 40</a:t>
            </a:r>
          </a:p>
          <a:p>
            <a:r>
              <a:rPr lang="en-US" sz="2900" dirty="0" err="1" smtClean="0">
                <a:latin typeface="Arabic Typesetting" pitchFamily="66" charset="-78"/>
                <a:cs typeface="Arabic Typesetting" pitchFamily="66" charset="-78"/>
              </a:rPr>
              <a:t>Maquila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 wage per/hr = 50¢ to ~$1.00</a:t>
            </a:r>
          </a:p>
          <a:p>
            <a:endParaRPr lang="en-US" sz="29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Higher paying </a:t>
            </a:r>
            <a:r>
              <a:rPr lang="en-US" sz="2900" dirty="0" err="1" smtClean="0">
                <a:latin typeface="Arabic Typesetting" pitchFamily="66" charset="-78"/>
                <a:cs typeface="Arabic Typesetting" pitchFamily="66" charset="-78"/>
              </a:rPr>
              <a:t>Maquila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>
              <a:buNone/>
            </a:pP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           (48-50 hours) </a:t>
            </a:r>
          </a:p>
          <a:p>
            <a:pPr lvl="1"/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Daily 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-   ~$8.00</a:t>
            </a:r>
          </a:p>
          <a:p>
            <a:pPr lvl="1"/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Hour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-   ~$1.05</a:t>
            </a:r>
          </a:p>
          <a:p>
            <a:pPr lvl="1"/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* </a:t>
            </a: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Weekly 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-  ~ $50-55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s://c2.staticflickr.com/6/5278/5811674461_94f72efc11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81200"/>
            <a:ext cx="5105400" cy="44100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62800" y="63831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http://the-philosophical-fish.ca/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Maria </a:t>
            </a:r>
            <a:endParaRPr lang="en-US" dirty="0"/>
          </a:p>
        </p:txBody>
      </p:sp>
      <p:pic>
        <p:nvPicPr>
          <p:cNvPr id="7174" name="Picture 6" descr="http://amandafiore.files.wordpress.com/2012/08/dsc01196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1404336"/>
            <a:ext cx="9144000" cy="54536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2" name="Picture 4" descr="http://danika.files.wordpress.com/2006/12/lpp52_main_mw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971800" y="1981200"/>
            <a:ext cx="2971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43400" y="6230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http://www.infranetlab.org/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Buying Power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269230"/>
            <a:ext cx="8305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Mexico peso devalued (1995) </a:t>
            </a:r>
          </a:p>
          <a:p>
            <a:pPr algn="ctr">
              <a:buFont typeface="Arial" pitchFamily="34" charset="0"/>
              <a:buChar char="•"/>
            </a:pP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Wages remained mostly stagnant</a:t>
            </a:r>
          </a:p>
          <a:p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     e.g.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	- </a:t>
            </a:r>
            <a:r>
              <a:rPr lang="en-US" sz="2600" dirty="0" err="1" smtClean="0">
                <a:latin typeface="Arabic Typesetting" pitchFamily="66" charset="-78"/>
                <a:cs typeface="Arabic Typesetting" pitchFamily="66" charset="-78"/>
              </a:rPr>
              <a:t>Maquila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 worker= 1-1 ½ hrs.</a:t>
            </a:r>
            <a:r>
              <a:rPr lang="en-US" sz="2600" b="1" i="1" dirty="0" smtClean="0">
                <a:latin typeface="Arabic Typesetting" pitchFamily="66" charset="-78"/>
                <a:cs typeface="Arabic Typesetting" pitchFamily="66" charset="-78"/>
              </a:rPr>
              <a:t> vs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. US  minimum wage worker= 10 min. </a:t>
            </a:r>
          </a:p>
          <a:p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		        </a:t>
            </a: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For Kilo of rice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146" name="Picture 2" descr="http://www.bostonglobe.com/rf/image_r/Boston/2011-2020/2013/11/08/BostonGlobe.com/Foreign/Images/03940515.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199"/>
            <a:ext cx="6248400" cy="35090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51054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http://www.infranetlab.org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the Law?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45336"/>
            <a:ext cx="3505200" cy="2569464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Laws</a:t>
            </a:r>
          </a:p>
          <a:p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U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nion presence</a:t>
            </a:r>
          </a:p>
          <a:p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Mexican government’s  focus</a:t>
            </a:r>
          </a:p>
          <a:p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Workers knowledge of their rights</a:t>
            </a:r>
          </a:p>
          <a:p>
            <a:endParaRPr lang="en-US" sz="2900" dirty="0"/>
          </a:p>
        </p:txBody>
      </p:sp>
      <p:pic>
        <p:nvPicPr>
          <p:cNvPr id="5122" name="Picture 2" descr="http://www.internationalbusinesslawadvisor.com/files/2012/07/Mexico-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657600" cy="2438400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5124" name="Picture 4" descr="http://www.internationalist.org/hondurastanqueta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5257800" cy="4800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86600" y="65355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http://www.internationalist.org/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77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http://www.internationalbusinesslawadvisor.com/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</a:t>
            </a:r>
            <a:r>
              <a:rPr lang="en-US" sz="3300" dirty="0" smtClean="0"/>
              <a:t>ole of US Companies </a:t>
            </a:r>
            <a:br>
              <a:rPr lang="en-US" sz="3300" dirty="0" smtClean="0"/>
            </a:br>
            <a:r>
              <a:rPr lang="en-US" sz="3300" dirty="0" smtClean="0"/>
              <a:t>&amp;</a:t>
            </a:r>
            <a:br>
              <a:rPr lang="en-US" sz="3300" dirty="0" smtClean="0"/>
            </a:br>
            <a:r>
              <a:rPr lang="en-US" sz="3300" dirty="0" smtClean="0"/>
              <a:t>Globalization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Company’s obligations with Mexican Legal system</a:t>
            </a:r>
          </a:p>
          <a:p>
            <a:pPr algn="ctr">
              <a:buFont typeface="Arial" pitchFamily="34" charset="0"/>
              <a:buChar char="•"/>
            </a:pP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 Globalization :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free trade, capitalism, privatization,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benefits</a:t>
            </a:r>
          </a:p>
          <a:p>
            <a:pPr algn="ctr">
              <a:buFont typeface="Arial" pitchFamily="34" charset="0"/>
              <a:buChar char="•"/>
            </a:pP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Little focus on global workers </a:t>
            </a:r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098" name="Picture 2" descr="http://www.prepareandprosper.net/wp-content/uploads/2011/05/Globalism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52600" y="1523999"/>
            <a:ext cx="5486400" cy="3886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5392579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http://www.prepareandprosper.net/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us?</a:t>
            </a:r>
            <a:endParaRPr lang="en-US" dirty="0"/>
          </a:p>
        </p:txBody>
      </p:sp>
      <p:pic>
        <p:nvPicPr>
          <p:cNvPr id="3076" name="Picture 4" descr="http://gameofroles.files.wordpress.com/2011/11/maquiladoras11.jpg"/>
          <p:cNvPicPr>
            <a:picLocks noChangeAspect="1" noChangeArrowheads="1"/>
          </p:cNvPicPr>
          <p:nvPr/>
        </p:nvPicPr>
        <p:blipFill>
          <a:blip r:embed="rId2" cstate="print">
            <a:lum bright="4000" contrast="-40000"/>
          </a:blip>
          <a:srcRect/>
          <a:stretch>
            <a:fillRect/>
          </a:stretch>
        </p:blipFill>
        <p:spPr bwMode="auto">
          <a:xfrm>
            <a:off x="0" y="1447799"/>
            <a:ext cx="9144000" cy="5360863"/>
          </a:xfrm>
          <a:prstGeom prst="rect">
            <a:avLst/>
          </a:prstGeom>
          <a:noFill/>
          <a:effectLst>
            <a:outerShdw blurRad="3429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74" name="Picture 2" descr="http://lightbulbfac1.files.wordpress.com/2012/02/newdirections-630x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000750" cy="45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63069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http://ec.europa.eu/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quilas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3048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quilas 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5029200"/>
            <a:ext cx="3276600" cy="169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quilas 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733800"/>
            <a:ext cx="371475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quilas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5983">
            <a:off x="3810000" y="1905000"/>
            <a:ext cx="234303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aquilas 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2907185" cy="1988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tech-s3-mini-4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34721">
            <a:off x="6553200" y="1547525"/>
            <a:ext cx="267251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anasonic Camcorders-prices-Saudi-arab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67241">
            <a:off x="3124200" y="5257800"/>
            <a:ext cx="2488266" cy="136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524000" y="381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</a:rPr>
              <a:t>Recognize </a:t>
            </a:r>
            <a:r>
              <a:rPr lang="en-US" sz="4000" b="1" dirty="0">
                <a:solidFill>
                  <a:srgbClr val="FFC000"/>
                </a:solidFill>
                <a:latin typeface="+mj-lt"/>
              </a:rPr>
              <a:t>T</a:t>
            </a:r>
            <a:r>
              <a:rPr lang="en-US" sz="4000" b="1" dirty="0" smtClean="0">
                <a:solidFill>
                  <a:srgbClr val="FFC000"/>
                </a:solidFill>
                <a:latin typeface="+mj-lt"/>
              </a:rPr>
              <a:t>hese?</a:t>
            </a:r>
            <a:endParaRPr lang="en-US" sz="4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www.shop.panasonic.com/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429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www.shop.panasonic.com/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6553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www.shop.panasonic.com/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5410200" y="4953000"/>
            <a:ext cx="1103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www.sanyo.com/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6013" y="6611779"/>
            <a:ext cx="1103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www.sanyo.com/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28228" y="3716179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www.samsung.com/us/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7543800" y="6535579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www.samsung.com/us/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quilas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3048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quilas 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5029200"/>
            <a:ext cx="3276600" cy="169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quilas 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733800"/>
            <a:ext cx="371475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quilas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5983">
            <a:off x="3810000" y="1905000"/>
            <a:ext cx="234303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aquilas 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2907185" cy="1988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tech-s3-mini-4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34721">
            <a:off x="6553200" y="1600200"/>
            <a:ext cx="267251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anasonic Camcorders-prices-Saudi-arab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67241">
            <a:off x="3124200" y="5257800"/>
            <a:ext cx="2488266" cy="136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524000" y="381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+mj-lt"/>
              </a:rPr>
              <a:t>Recognize </a:t>
            </a:r>
            <a:r>
              <a:rPr lang="en-US" sz="4000" b="1" dirty="0">
                <a:solidFill>
                  <a:srgbClr val="FFC000"/>
                </a:solidFill>
                <a:latin typeface="+mj-lt"/>
              </a:rPr>
              <a:t>T</a:t>
            </a:r>
            <a:r>
              <a:rPr lang="en-US" sz="4000" b="1" dirty="0" smtClean="0">
                <a:solidFill>
                  <a:srgbClr val="FFC000"/>
                </a:solidFill>
                <a:latin typeface="+mj-lt"/>
              </a:rPr>
              <a:t>hese?</a:t>
            </a:r>
            <a:endParaRPr lang="en-US" sz="4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www.shop.panasonic.com/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429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www.shop.panasonic.com/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6553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www.shop.panasonic.com/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5410200" y="4953000"/>
            <a:ext cx="1103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www.sanyo.com/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6013" y="6611779"/>
            <a:ext cx="1103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www.sanyo.com/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28228" y="3716179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www.samsung.com/us/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7543800" y="6535579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www.samsung.com/us/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73936"/>
            <a:ext cx="4038600" cy="4623816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We have learned about 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w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hat </a:t>
            </a:r>
            <a:r>
              <a:rPr lang="en-US" sz="3400" dirty="0" err="1" smtClean="0">
                <a:latin typeface="Arabic Typesetting" pitchFamily="66" charset="-78"/>
                <a:cs typeface="Arabic Typesetting" pitchFamily="66" charset="-78"/>
              </a:rPr>
              <a:t>maquiladoras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>
              <a:buNone/>
            </a:pP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* Are </a:t>
            </a:r>
          </a:p>
          <a:p>
            <a:pPr>
              <a:buNone/>
            </a:pP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*Do </a:t>
            </a:r>
          </a:p>
          <a:p>
            <a:pPr>
              <a:buNone/>
            </a:pP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*Pros/Cons </a:t>
            </a:r>
          </a:p>
          <a:p>
            <a:pPr>
              <a:buNone/>
            </a:pP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*Our part in the greater </a:t>
            </a:r>
            <a:r>
              <a:rPr lang="en-US" sz="3400" dirty="0" err="1" smtClean="0">
                <a:latin typeface="Arabic Typesetting" pitchFamily="66" charset="-78"/>
                <a:cs typeface="Arabic Typesetting" pitchFamily="66" charset="-78"/>
              </a:rPr>
              <a:t>Maquiladora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 system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Content Placeholder 4" descr="closeness maquila pic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3962400" y="1447800"/>
            <a:ext cx="5181600" cy="5410199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Maquiladora</a:t>
            </a:r>
            <a:endParaRPr lang="en-US" dirty="0"/>
          </a:p>
        </p:txBody>
      </p:sp>
      <p:pic>
        <p:nvPicPr>
          <p:cNvPr id="4" name="Content Placeholder 3" descr="maquila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572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quil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00200"/>
            <a:ext cx="48768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8803" y="6459379"/>
            <a:ext cx="19623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www.pvangels.com/news-mexico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7105403" y="6459379"/>
            <a:ext cx="19623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www.pvangels.com/news-mexico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5393b64c259d7_9079016811afcd4c35da93cacdfd27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438400"/>
            <a:ext cx="4038600" cy="221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Woman-Thinking-Blackboar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343400"/>
            <a:ext cx="3200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Get You Thinking About…</a:t>
            </a:r>
            <a:endParaRPr lang="en-US" dirty="0"/>
          </a:p>
        </p:txBody>
      </p:sp>
      <p:pic>
        <p:nvPicPr>
          <p:cNvPr id="4" name="Content Placeholder 3" descr="UCSDAerialView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" y="1447800"/>
            <a:ext cx="3733801" cy="299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la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447800"/>
            <a:ext cx="52578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8152" y="4419600"/>
            <a:ext cx="1455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www.infrared.ucsd.edu/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4971344" y="6687979"/>
            <a:ext cx="13532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www.evolllution.com/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7251048" y="4554379"/>
            <a:ext cx="15119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www.elmanana.com.mx/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is a </a:t>
            </a:r>
            <a:r>
              <a:rPr lang="en-US" dirty="0" err="1" smtClean="0"/>
              <a:t>Maquiladora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Content Placeholder 5" descr="maquiladora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28600" y="1828800"/>
            <a:ext cx="4267200" cy="4343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68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Mexican Assembly plants </a:t>
            </a:r>
          </a:p>
          <a:p>
            <a:pPr>
              <a:buNone/>
            </a:pPr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Created under National Border Development Program (PRONAF)</a:t>
            </a:r>
          </a:p>
          <a:p>
            <a:pPr>
              <a:buNone/>
            </a:pPr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Owned by big US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companies </a:t>
            </a:r>
          </a:p>
          <a:p>
            <a:pPr>
              <a:buNone/>
            </a:pP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1722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http://www.maquilafind.com/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8" name="Content Placeholder 7" descr="maquiladoras 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727" t="39130" r="16364"/>
          <a:stretch>
            <a:fillRect/>
          </a:stretch>
        </p:blipFill>
        <p:spPr>
          <a:xfrm>
            <a:off x="304800" y="1600200"/>
            <a:ext cx="8382000" cy="3886200"/>
          </a:xfrm>
        </p:spPr>
      </p:pic>
      <p:sp>
        <p:nvSpPr>
          <p:cNvPr id="7" name="TextBox 6"/>
          <p:cNvSpPr txBox="1"/>
          <p:nvPr/>
        </p:nvSpPr>
        <p:spPr>
          <a:xfrm>
            <a:off x="533400" y="54730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Mexican border states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Most in Ciudad Juarez and Tijuana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Increase of locations in Mexico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5486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www.maps.google.com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76200"/>
            <a:ext cx="3733800" cy="97840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/>
              <a:t>Pros/Benefits </a:t>
            </a:r>
            <a:endParaRPr lang="en-US" sz="45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1600200"/>
            <a:ext cx="2819400" cy="51054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100" dirty="0" smtClean="0">
                <a:latin typeface="Arabic Typesetting" pitchFamily="66" charset="-78"/>
                <a:cs typeface="Arabic Typesetting" pitchFamily="66" charset="-78"/>
              </a:rPr>
              <a:t>Employ many (~900,000)</a:t>
            </a:r>
          </a:p>
          <a:p>
            <a:pPr algn="ctr">
              <a:buFont typeface="Arial" pitchFamily="34" charset="0"/>
              <a:buChar char="•"/>
            </a:pPr>
            <a:endParaRPr lang="en-US" sz="4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4100" dirty="0" smtClean="0">
                <a:latin typeface="Arabic Typesetting" pitchFamily="66" charset="-78"/>
                <a:cs typeface="Arabic Typesetting" pitchFamily="66" charset="-78"/>
              </a:rPr>
              <a:t>Position in Global economy ( Mexico)</a:t>
            </a:r>
          </a:p>
          <a:p>
            <a:pPr algn="ctr">
              <a:buFont typeface="Arial" pitchFamily="34" charset="0"/>
              <a:buChar char="•"/>
            </a:pPr>
            <a:endParaRPr lang="en-US" sz="4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4100" dirty="0" smtClean="0">
                <a:latin typeface="Arabic Typesetting" pitchFamily="66" charset="-78"/>
                <a:cs typeface="Arabic Typesetting" pitchFamily="66" charset="-78"/>
              </a:rPr>
              <a:t>US firm increased competitiveness</a:t>
            </a:r>
          </a:p>
          <a:p>
            <a:pPr algn="ctr">
              <a:buFont typeface="Arial" pitchFamily="34" charset="0"/>
              <a:buChar char="•"/>
            </a:pPr>
            <a:endParaRPr lang="en-US" sz="4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4100" dirty="0" smtClean="0">
                <a:latin typeface="Arabic Typesetting" pitchFamily="66" charset="-78"/>
                <a:cs typeface="Arabic Typesetting" pitchFamily="66" charset="-78"/>
              </a:rPr>
              <a:t>Gain of $1 million in labor costs </a:t>
            </a:r>
          </a:p>
          <a:p>
            <a:pPr algn="ctr">
              <a:buFont typeface="Arial" pitchFamily="34" charset="0"/>
              <a:buChar char="•"/>
            </a:pPr>
            <a:endParaRPr lang="en-US" sz="4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Font typeface="Arial" pitchFamily="34" charset="0"/>
              <a:buChar char="•"/>
            </a:pPr>
            <a:endParaRPr lang="en-US" sz="41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4338" name="Picture 2" descr="http://www.americantraveler.com/images/blog/healthcare-jobs-ris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036" r="4036"/>
          <a:stretch>
            <a:fillRect/>
          </a:stretch>
        </p:blipFill>
        <p:spPr bwMode="auto">
          <a:xfrm>
            <a:off x="-2819400" y="914400"/>
            <a:ext cx="2125395" cy="1219201"/>
          </a:xfrm>
          <a:prstGeom prst="rect">
            <a:avLst/>
          </a:prstGeom>
          <a:noFill/>
        </p:spPr>
      </p:pic>
      <p:pic>
        <p:nvPicPr>
          <p:cNvPr id="14340" name="Picture 4" descr="https://www.biz.uiowa.edu/tippiemba/wp-content/uploads/2012/09/global-econ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5867400" cy="4724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48600" y="64593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www.biz.uiowa.edu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Cons- Working Conditions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Poor, run-down, dirty facilities </a:t>
            </a:r>
            <a:endParaRPr lang="en-US" sz="3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</a:pPr>
            <a:endParaRPr lang="en-US" sz="3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Long hours, few breaks </a:t>
            </a:r>
            <a:endParaRPr lang="en-US" sz="3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</a:pPr>
            <a:endParaRPr lang="en-US" sz="3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Exposure to dangerous chemicals </a:t>
            </a:r>
          </a:p>
        </p:txBody>
      </p:sp>
      <p:pic>
        <p:nvPicPr>
          <p:cNvPr id="13316" name="Picture 4" descr="http://2.bp.blogspot.com/_-iyxlepjOfk/SGPjTejzxlI/AAAAAAAAAFw/gQAHplLMHu8/s400/GD4318281@Farmer-Mariano-Barrag-201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04800" y="1905000"/>
            <a:ext cx="4419600" cy="4191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0" y="6096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http://www.elpasotimes.com/</a:t>
            </a:r>
            <a:endParaRPr lang="en-US" sz="10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Journal of Industrial Medicine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7162800" cy="4572000"/>
          </a:xfrm>
        </p:spPr>
        <p:txBody>
          <a:bodyPr>
            <a:normAutofit lnSpcReduction="10000"/>
          </a:bodyPr>
          <a:lstStyle/>
          <a:p>
            <a:endParaRPr lang="en-US" sz="29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9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900" dirty="0" err="1" smtClean="0">
                <a:latin typeface="Arabic Typesetting" pitchFamily="66" charset="-78"/>
                <a:cs typeface="Arabic Typesetting" pitchFamily="66" charset="-78"/>
              </a:rPr>
              <a:t>Maquiladora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 workers in Tijuana</a:t>
            </a:r>
          </a:p>
          <a:p>
            <a:pPr>
              <a:buNone/>
            </a:pP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		*</a:t>
            </a: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43%  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exposed to dust-borne  chemicals </a:t>
            </a:r>
          </a:p>
          <a:p>
            <a:pPr>
              <a:buNone/>
            </a:pP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		*</a:t>
            </a: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45% 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vapor exposure </a:t>
            </a:r>
          </a:p>
          <a:p>
            <a:pPr>
              <a:buNone/>
            </a:pPr>
            <a:endParaRPr lang="en-US" sz="29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en-US" sz="29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sz="2900" baseline="30000" dirty="0" smtClean="0">
                <a:latin typeface="Arabic Typesetting" pitchFamily="66" charset="-78"/>
                <a:cs typeface="Arabic Typesetting" pitchFamily="66" charset="-78"/>
              </a:rPr>
              <a:t>nd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 study </a:t>
            </a:r>
          </a:p>
          <a:p>
            <a:pPr>
              <a:buNone/>
            </a:pP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	       *53% 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didn’t receive safety data sheet </a:t>
            </a:r>
          </a:p>
          <a:p>
            <a:pPr lvl="1" algn="ctr">
              <a:buNone/>
            </a:pP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en-US" sz="2900" b="1" dirty="0" smtClean="0">
                <a:latin typeface="Arabic Typesetting" pitchFamily="66" charset="-78"/>
                <a:cs typeface="Arabic Typesetting" pitchFamily="66" charset="-78"/>
              </a:rPr>
              <a:t>72% </a:t>
            </a:r>
            <a:r>
              <a:rPr lang="en-US" sz="2900" dirty="0" smtClean="0">
                <a:latin typeface="Arabic Typesetting" pitchFamily="66" charset="-78"/>
                <a:cs typeface="Arabic Typesetting" pitchFamily="66" charset="-78"/>
              </a:rPr>
              <a:t>didn’t receive training (toxic substances)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2294" name="AutoShape 6" descr="data:image/jpeg;base64,/9j/4AAQSkZJRgABAQAAAQABAAD/2wCEAAkGBxMTEhUSExQUFhUXGBgVGRQXGBQUFRccGBciHCIeFxoYHSggGxoqHB8dIjIhJSkrMS4uGB8zODgtNygtLi0BCgoKBQUFDgUFDisZExkrKysrKysrKysrKysrKysrKysrKysrKysrKysrKysrKysrKysrKysrKysrKysrKysrK//AABEIANEA8QMBIgACEQEDEQH/xAAcAAEAAgMBAQEAAAAAAAAAAAAABQYCBAcDAQj/xABKEAABAwIDBQUEBAoIBgMBAAABAAIDBBEFEiEGEzFBUQcyYXGRInKBsRQzobIVIzQ1QlJTc4LCJERikrPBw9ElQ5Oi0vAWF1QI/8QAFAEBAAAAAAAAAAAAAAAAAAAAAP/EABQRAQAAAAAAAAAAAAAAAAAAAAD/2gAMAwEAAhEDEQA/ALpFE3KNBwHIdFlum9B6BIu6PIfJZoMN03oPQJum9B6BZogw3Teg9Am6b0HoFmiDDdN6D0CbpvQegWaIMN03oPQJum9B6BZogw3Teg9Am6b0HoFmiDDdN6D0CbpvQegWaIMN03oPQJum9B6BZogw3Teg9Am6b0HoFmiDDdN6D0CbpvQegWaIMN03oPQJum9B6BZogw3Teg9Am6b0HoFmiDDdN6D0CbpvQegWaIMN03oPQJum9B6BZogw3Teg9Am6b0HoFmiCG3Y6D0CLNEEnF3R5D5LNYRd0eQ+SzQEREBERAREQEREBEVOxLbRz5jSYbAauo5kfUs8S4cQDxNwPFBcV41FXHHq97GD+05rfmVAU3ZzilV7VfiBhaddxTDl0LhlH31L0PYrhbPrGzTnmZJXAn/p5UGs7aihH9bpv+rGfkVsU2N00mkdRA89GyxuPoCpeLsvwhosKOP4ulcfUuutar7I8If8A1XIerJJm/Zmt9iD6EUDP2OGHXD8QqYCDfI8iRh8PZy6eYcoeuxHFsM1xCnbUU4tepp+LfFwsLcu81o8UF2RaeFYnFUxtmheHsdzHEHo4cQfArcQEREBERAREQEREBERBEoiIJOLujyHyWawi7o8h8lmgIiICIiAiIgIi1sSrGwxSTO7sbHPP8Iugqe1NXPW1TcIo3ZXvGaomHCKPmNPAi/C+ZreZXVNlNmafD4BBTssB3nmxfI79Z55n7BwFgqZ2GYQW0kmIS6zVkjnlxuCGNcQAL8AXZneILegXTEBERAREQFi9gIIIBBFiDqCDyI6LJEHFNs9n3YJUfhCkaTRSODainHCMk6OZ0F+HQ6cHAC3U1Q2RjZGEOY8BzXDgQRcFXLFaCOohkp5RdkrHMcOdiLG3Qi/HkbLjvZnK+NtTh8pu+jmdHexF2lxtbwzBx8iEF1REQEREBERAREQEREESiIgk4u6PIfJZrCLujyHyWaAiIgIiICIiAq52ivIw2pI45APgXtB+wlWNRm09GZqSoiHF8Tw33stx9tkEBt5Uvi2XoRGS0PbStdbTTd5/vgFdmpow1jWgkhrQMziXONha5J1J8Vxyli/COymVuslOw6cbGnde3mYvvLovZ5jX0zDqaoPedGGv9+Mljj8XNJ+KCxIiICIiAiIg5jtLI6PaXDix7/xkEjHszEtygPOg5XIB05sBUND7G0mIsHddDHIfMNi/zcfVSeCj6dtLU1Gm7oIhA0887rg/aZvQKIwGUVGNYpVt7rS2naeRy2abeH4sH4hBc0REBERAREQEREBERBEoiIJOLujyHyWawi7o8h8lmgIiICIiAiIgIqNU9pEbZHkU076WN+7fVtBLA69rWy2t0u4E9FcqKrZLG2WNwcx4zNcOBH/vJBSMGxJuFVddRS+zS1cck0Djo1r8h9jpr3P4WdVJbG7WNwvZuGpc3O50krImXsHOMr+J5NAa4nytzXl2sUsTsOkfI27oywxkaFrnPDT8LE3HO3WxW9tPseZNmYImN/GU8UdSGjm7KXSDTibPefEgIOdYh2z4tJ3ZYofCOJnzkzFamF9q2JxzslfUvlaHDNE4NyPbfUWA005jgqOrv2T7GOxGsbmb/R4SHzHkdbhnm4i3lm8EH6qjfcAjmL+q45267dVVJNDSUshivHvnyNtmILi1rQTwHskm3G4XZVy7t22MdV0zauFpM1ODmaOL4jqbdS0+0B0LuJsg5HSdrGLx2/pZcByfHE+/mS2/2rpnZf2uS1lS2jq2Rh8l93LGC0EgXyvaSeIBsRbgBbW6/Pq6d2BbPmfEPpJB3dM0vvyL3gtaPTM7+EIJKn2s/Bs+OMaCauaqywNAJJL5Jfa4fohwNuZLRzVr2GwH6HSNjd9a4mSU8fbdbS/gAB8Ceai8Uw2OPaeUvaDvYBNHf9F+VrSR4+w/1V0QEVQxnbYtndS0dPJVzMBMgZcNYG8bkNNyOB5Am176KZ2Xx1lbTtqGAtvdrmEglrhxFxx6g9COHBBLIiICIiAiIgIiIIlERBJxd0eQ+SzWEXdHkPks0BERAREQFGbSYvFS075ZXhgsQ3q5xBsGjmf9ieSk1zfaepp2YxC/E2SOomR3iAbnic/id4OYve4FycrLgglBe+xbB2/gVjJYhlnMr3sc22drzlBIPEFgFjzFlSqGpOB1EtDVh4pXPL6aosXNyu5G3wuBwNzaxurtU9s+Estlklf7kTxb++GqcwraLDMWiMTHxTgj2oJAM+nMxv10/WHqgoPaHlqMKmfC5sjbMkDmkOBDXgnUdG3PwXS9icSbUUFLMwgh0LAba2c1uVw8w4EfBULGeyN8JdLhNQ6Eu71NKS+B4OhFyCbWvo4O48QuZ0OL4xgUpiLXRMe76qUZ6Zx6sde3mWuvoL8EHWMf7FKComMrHSwZjd0ceTd35locDl8gbdAFccDwalwykMcQEcMYdI97jdxsLufI7mbD4AACwACpuyfay2Wf6HiEP0WozmIOveFz2nKW3PdN+GpHjwvbtv43OwytawEuNPNYDifxZuB10QcVp9s6jEHYtUl72NZSHcMBLdy0TsItY9/QEu43HQADpvY9tm7EaM74g1EBDJDoM4I9l9hwJAIPi08OC5D2YbPVM1Hib44nOa+mMLDwzvzh2Vl+JsOXUDmrJ/8AzZA8S11wQA2JpuCLOzP0PiNUFpx3sToKid0zXzQh5zOjjyZLnjkzNOW/TUDkBwV42a2ep6GAU9MzIwEuPNznHi57jqT/AJAAWAAWltptlTYbEJJyS59xHEzWSQjoOQGlydNRzIB4ttR2qYtOI2wximZUAmJsX4yoe3MWXzcR7QcAWtafZNkFnxOcVG0kjmatpaYROcNRmPK/X2yP4T0XzarbiCnDooXb6qd7DIoxns86DNl53/RGp4KE2K7LcSmjP0iU0cMpzyAa1U3g/oNTo46Em7TddVwLZTDcJiMjGxx5RZ1TM5u8PnI62W/Rth4INbso2UNBRASj+kzHezE6uueDSeeUfaXdVz7YadlLWV2HyXif9Ie+KNwyhzOWTr7IaR1GovqrjVdtGFMk3YkleOBkZGTGPUhx8wCqT2rbWYZiEcZozLJXMe3cviikY7vXIcXAEjiQBch1raEoOhIvChz7qPe23mRue3DNlF7fG690BERAREQEREESiIgk4u6PIfJZrCLujyHyWaAiIgIiICxkjDhZwBHQgEehWSINeChiZ3I42+6xrfkFXsc2EpZ3bxgNPMDmEsPsG/G5aNCb63Fj4q0ogqFHtLjOGWE7fwjTD/mNv9IaPE6k9faDveCldpNqcPxnCqqKGUCZsRmbDJZkwdEM/sgmztBYlpOhKmlzrtPo8MEb3S5GVZaSzd6SOdbTeNbplNu84eRQfKSgGIYe5hbmknoxVREkA/SKJ30eWxdoC+MRX63J8V0TY/binFFA2sm3U7YYt5v2vivcWDs0jQHB1rhwJB1VQ2eLYcHwur1Ecf0uOV4BOVs4lbd1tQ3fCME8BpdeofVRxyNcxlQDTYUC+MiFwaJ3ZBu3ktc46guD2jum2psHRIdrsMa0NbW0LWjgBPAAPIB2i8v/AJnhbM5bVUx4yP3TmyE2GrnCO5OltVT/AMLv30JNHU3/AApK/LanJJ+iSjICJcufnxtYHVaBr53RODKR4/oFeCZZIWDKZwXOG7c8kt4WIFz4aoNTGd5U4hW4ju3lkUMVNQiVroyJqjLGxwjkAdYPe94Jb0I4BemxctLDi1dUTSsjgoI46GIyEADKMhy31Lju3mwuTvD1UtT7ySuhpZXsklM1LVvEcbmsZDBTuIvcnhLuxcm5J0A4Cg1EGHHG68VpAG/cYw4ubEXZiXZyPHqQOKC94n2rzVLjDhFK6Y8DUygshb4htxy/WLfIqIbsVNVPE2K1UlQ7iIWkshb4C1tPdDfirjSRsaxoiDBHb2QwAMt/Zy6WXsg1aXDYY2bqOKNrP1A1ob8RbX4rKmooo/q442e4xrfkFsIgIiICIiAiIgIiIIlERBJxd0eQ+SzWEXdHkPks0BERAREQEREFXx7baKnm+jMimqJrXMcLc2W+uvO9iDoDxUZJ2nwMuyWnqo5dLROY0ON/NwP2L0xCeowmvficTN9TTBramMd9lrDM08uF+mpBtoR2PCcRiqYY6iE5o5GhzXWsbHwPA8iPBByGmpMbxL6uMYdTn/mSX37h4AgO8dA33lbcB7L8Po43vlG+kc128qZyDbMDmLQfZZxOup8U2z7ToaSU0lPE+qq+G6jvlYePtuAOttbAHxsqZNgOIYk4SYpUFkVwRRwHKwe9YkepcdeIQSfYXjsW7nwl745HQvkMbhYxzRF3tZf1hmufEPHQq0VfZ3EM/wBEnlpQ8sLo25ZYDun7xto5AS0B9zZjmjUhUvGNhI8sb6G1LUQaxSNuL25SHUn3jfib3Gi3aLtUrKUZMToJSW8ainAcx3jY+yD5O+AQWD/4liIcxwrKVxZUOqwXUsgu90ToyCGz93K86DnbVfKfYKodYT15ybuWItp4WQksmkzvaXyGQ2JA1ABAHHVacXbdhRFyZ2+Bi1/7XELVqO2uB920dJV1MnIZQxvq0ud/2oLbOyiwejlnDcjGjM5xcXyzP/RBe8lz3E6C50vyCoHZJgFHiFJVTVbYJ5amd8r2AjeRam3A5oySXkEEaELWfhNdikzZ8UyxwRm8dEw6X6vsT9pJOo9kaL2xbYKIyfSKOR1HUDUPiJDD5tBFv4bDqCg267svrKMmTCas5eP0Sexadb2a7hrw1AP9pRMnaA+l/F4jRTwSj9UBzH25tLiPsLh4qTw/tIrqAiPFqcyR6AVkABH8Y0B/7TpwK6thmIRVETJ4Xh8bxma8cCP8jyIOoIIQcad2jMZZ01HWQxONhK6P2dfO32Eq40lUyVjZI3BzHgOa4cCCoftO2ulnkkwagjzyvbkqJnD8XExwFxqONjq7lewu7hu7PYU2lpoqdpzCNts3C5JuTblck6IJFERAREQEREBERBEoiIJOLujyHyWawi7o8h8lmgIiICIiAiIg1cUp95BLHa+eN7LdczSP81S9j+0iKhwRtO2765jpYo4MriQ58hcHO07ozcOJIt4i/LSZhFOJTOIYhKdd5kbnv1zWvfxQQuwezzqWEvm1qZiZJnnV13G+Unna9z4kqzoiAiIgwMLTxa30CyaLcNF9RAREQYTwte1zHtDmuBa5pFwQeII6KmbGbQjBKmWhq87aOV5kp57FzWX4tdztwBtwIvazri7LXraKOZuSWNkjeOV7Q4X62PNBUdg5/pNXiVc36uafLGbEXa0u1sf7JZ9quy8qWmZG0Mja1jG6BrQGtHkAvVAREQEREBERAREQRKIiCTi7o8h8lmsIu6PIfJVTtAxeSJscUbi3PmLnDR1m2FgeXH7EFtc4DiQPPRfVyfZvZ81jpLyZMoBJLc5JdfxHTitShxCWlkO7cRlcQW3OR1jY3H+fFB2NFTNuq9xp6eSNz2B5zey4tNiwGxstHs9q5H1Dw+R7huybOc5w7zepQdBRcr2orpW1cwbLIAH6APeANBwAKmpqp/4IY/O/Nm7+Z2b60jje/BBekXH8OkqZpGxMmkzOva8jwNATxv0Cm3bMYj+1P/Xeg6KvjnAcSB56KpbdY5JAGRRHK54LnPHEAaWb0ub6+CqmB4BJWmRwe0FtrufmcXF17a8eXFB1lfMwva4v05rjDayaNrohI9rb2LA4huh/981IVmzL46ZlUXMs4MdlF8wD+GvXUIOsIue7D4/Lvm073F7H3DcxuWkAnQnW2lreS0Nrq2VtZMGySNALbAPcAPYHAAoOor4TbUqn4Zir4sKM1y54LgC4lxu6XKCb8bXv8FTaOF9XOxj5CXPNs7rutpc6fDhog7E1wPA38tV9XI8Zw51FPkZIb5Q4PbeM636HqOqu+B7QufQyTvGZ8QcDyzlrQQdOF7i/xQWVfGuB4EHy1XHaismqpGiR5c57g0AmzAXGwsOAGq2McwSSiez2wS4EhzLtIsdfEckHW0VU2JxqSeKVkpzOjAIfzIcDx8Rbj4qgfhKa310vD9o//dB2pFjF3R5D5Kv7cYq+CAbs5XPdlzc2ixJt48kFhc4DiQPPRAb6hcjwLCHVkxaX2IaXl7rvOhA66m56rzrIJaOdzGvLXsI9tl23BAIPoeBQdhRRuzuImop45T3iCHW4XabG3na/xUkgiUREEnF3R5D5Kidpnfg91/zCvcXdHkPkqJ2md+D3X/MIM+zHvT+Ufzco+r2Oq3SPcGssXOI9tvAuJW/2Zd6fyj+blPSbYUbSWmR1wSD7EnEG36qCA21gdHSUjHd5oDTz1EYBUVsViUUEznyuytMZaDZztcwP6IPRTfaHO18FO9pu1zi4HUXBZcaFV/ZLCI6mZ0cheAGF3skA3zAcwdNUGptBUtkqZZGG7XOuDYi4sOR1Vjn/ADMz3/8AVKrWOUbYaiSJty1jrAmxPDnYBWWf8zM9/wD1Sggdl6pkVVFJIcrW5rnU2uwjl4ldDG1dH+2H91//AIrnGz1C2eojieXBrs1y2wOjCdLg8wruNg6b9ef+8z/wQQ/aX9dF+7P3itvsx4T+cX8y1O0v66L92fvFbfZjwn84v5kFKrPrH++77xV92g/NMf7un/lVCrPrH++77xV92g/NMf7un/lQVXY78tg83f4bl92y/LZvNv3Gr5sd+Wwebv8ADcvu2X5bN5t+41BMN/Mp9/8A1woTZH8sg94/dKm2/mU+/wD64UJsj+WQe8fulBZtsNnKioqBJE1pbka3VwGoJ5HzSjwqWnw+rZKACQ5wsQ7TIBy8QrBie0VPA/dyvLXWDrBr3aHxA8Fp4nisVRRVLonFwDHNJLXN1tf9IDkUHOsF/KIf3sf3wrT2m9+D3X/Nqp9K1xewMvnLmhtjY5idLHlrzUhj9LVRln0ouJIOXM/eaaXtqbckE92cf1n3GfzKlcvgrr2cf1n3GfzKlcvgg7jF3R5D5KtdoVE59OHNF927M4c8pBBPw0+F1ZYu6PIfJedVVxxgbx7GA6DO5rQfK51Qcs2VxcU04e4XY4FjrakAkG462IHwurPjey7quU1EU0eR4bbieDQOI8lqY7s5DKS+ikic6xc6Bj2OuOrADp5cOluCgcCx2Wlf7Nyy/tROvY9bfqu8fW6DpOzmGOp4GxOcHEFxuL29p1+ak14UNW2WNsrDdrhcdfI+IOnwXugiUREEnF3R5D5Ki9po9uD3X/NqvUXdHkPktLG8HjqWZJLixu1w7zT4f7IKj2aytDpwXAXDDqQNAXX+Y9VUa5wMkhGoL3kHqC4q3y9nrr+zO0jxYQfscVtYdsCxrg6aTeAfoNblB8zckjysg0drRahovdb/AIYXj2b/AJS/90fvtVw2gwJtU1jXOLAwkjKBzFua18A2XZSyGRsjnEtLbEADUg8vJBQtrPyyf3/8gp2f8zM9/wD1SpfE9i45pXymV4LzewDbDRbj9m2GkFJndlBvnsM3eLuHDmgoGyc7WVcT3uDWguu5xAAuxw1J8V0n8P0v/wCiH++3/dV//wCvov20no1D2fRftpP7rUEf2lfXRfuz94rb7MeE/nF/MprH9mWVTmOdI5uVuWwAN9b8167O4A2kz5Xufny94AWy36eaDldZ9Y/33feKvu0H5pj/AHdP/KkuwUbnF2+k1JPBvM3U1XYK2SmbSlzg0NY3MAL+xb4ckHO9jvy2Dzd/huX3bL8tm82/carjhOxscEzJhK9xYSbENsbtI5eaYtsbHPM+YyvaXkGwDbCwA5+SCHaP+Cn3/wDXCgtlHhtZASQBm4nQatI+a6ThuCsip/oxJew5gc2lw435earVX2fAkmOaw/Ve3MR/ECL+iCK7QJAavQg2jaDY3sbk2+0Lb2dH/DKzzd/htXvT9npv7c4t0azX4EnT0KtIwWMUzqVl2sc0tvxdrxJvxKDleC/lEP72P74Vp7Te/B7r/m1SNJsLHHIyQSvJY5rrWbY5TdSO0WzjassLnubkBAsAb3t18kFb7OP6z7jP5lShw+C6zgGzjKXeZXudvAAbgC1r8LeaiB2fRftpPRqCeix6lsP6RDwH6benmq52hTNkghkjc17M7m5mkEXy9R5Fev8A9fxftpPRqm6TZ+JtN9Fdd7Lk3OhuTe4twIKCmdnbgKp1yBeJwHj7TeC0NsC01s2W1rt4cL5G3+Oa/wAbqeqez439icW5B7NR8QdfQLOk7PgCN5NcfqsbYn+Ik29EEzsN+RReb/8AEcp9eVNA2NjWMFmtAAHQBeqCJREQScXdHkPks1hF3R5D5LNAREQEREBERAREQEREBERAREQEREBERAREQEREBERAREQEREESiIgwi7o8h8lmiICIiAiIgIiICIiAiIgIiICIiAiIgIiICIiAiIgIiICIiAiIgi0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xMTEhUSExQUFhUXGBgVGRQXGBQUFRccGBciHCIeFxoYHSggGxoqHB8dIjIhJSkrMS4uGB8zODgtNygtLi0BCgoKBQUFDgUFDisZExkrKysrKysrKysrKysrKysrKysrKysrKysrKysrKysrKysrKysrKysrKysrKysrKysrK//AABEIANEA8QMBIgACEQEDEQH/xAAcAAEAAgMBAQEAAAAAAAAAAAAABQYCBAcDAQj/xABKEAABAwIDBQUEBAoIBgMBAAABAAIDBBEFEiEGEzFBUQcyYXGRInKBsRQzobIVIzQ1QlJTc4LCJERikrPBw9ElQ5Oi0vAWF1QI/8QAFAEBAAAAAAAAAAAAAAAAAAAAAP/EABQRAQAAAAAAAAAAAAAAAAAAAAD/2gAMAwEAAhEDEQA/ALpFE3KNBwHIdFlum9B6BIu6PIfJZoMN03oPQJum9B6BZogw3Teg9Am6b0HoFmiDDdN6D0CbpvQegWaIMN03oPQJum9B6BZogw3Teg9Am6b0HoFmiDDdN6D0CbpvQegWaIMN03oPQJum9B6BZogw3Teg9Am6b0HoFmiDDdN6D0CbpvQegWaIMN03oPQJum9B6BZogw3Teg9Am6b0HoFmiDDdN6D0CbpvQegWaIMN03oPQJum9B6BZogw3Teg9Am6b0HoFmiCG3Y6D0CLNEEnF3R5D5LNYRd0eQ+SzQEREBERAREQEREBEVOxLbRz5jSYbAauo5kfUs8S4cQDxNwPFBcV41FXHHq97GD+05rfmVAU3ZzilV7VfiBhaddxTDl0LhlH31L0PYrhbPrGzTnmZJXAn/p5UGs7aihH9bpv+rGfkVsU2N00mkdRA89GyxuPoCpeLsvwhosKOP4ulcfUuutar7I8If8A1XIerJJm/Zmt9iD6EUDP2OGHXD8QqYCDfI8iRh8PZy6eYcoeuxHFsM1xCnbUU4tepp+LfFwsLcu81o8UF2RaeFYnFUxtmheHsdzHEHo4cQfArcQEREBERAREQEREBERBEoiIJOLujyHyWawi7o8h8lmgIiICIiAiIgIi1sSrGwxSTO7sbHPP8Iugqe1NXPW1TcIo3ZXvGaomHCKPmNPAi/C+ZreZXVNlNmafD4BBTssB3nmxfI79Z55n7BwFgqZ2GYQW0kmIS6zVkjnlxuCGNcQAL8AXZneILegXTEBERAREQFi9gIIIBBFiDqCDyI6LJEHFNs9n3YJUfhCkaTRSODainHCMk6OZ0F+HQ6cHAC3U1Q2RjZGEOY8BzXDgQRcFXLFaCOohkp5RdkrHMcOdiLG3Qi/HkbLjvZnK+NtTh8pu+jmdHexF2lxtbwzBx8iEF1REQEREBERAREQEREESiIgk4u6PIfJZrCLujyHyWaAiIgIiICIiAq52ivIw2pI45APgXtB+wlWNRm09GZqSoiHF8Tw33stx9tkEBt5Uvi2XoRGS0PbStdbTTd5/vgFdmpow1jWgkhrQMziXONha5J1J8Vxyli/COymVuslOw6cbGnde3mYvvLovZ5jX0zDqaoPedGGv9+Mljj8XNJ+KCxIiICIiAiIg5jtLI6PaXDix7/xkEjHszEtygPOg5XIB05sBUND7G0mIsHddDHIfMNi/zcfVSeCj6dtLU1Gm7oIhA0887rg/aZvQKIwGUVGNYpVt7rS2naeRy2abeH4sH4hBc0REBERAREQEREBERBEoiIJOLujyHyWawi7o8h8lmgIiICIiAiIgIqNU9pEbZHkU076WN+7fVtBLA69rWy2t0u4E9FcqKrZLG2WNwcx4zNcOBH/vJBSMGxJuFVddRS+zS1cck0Djo1r8h9jpr3P4WdVJbG7WNwvZuGpc3O50krImXsHOMr+J5NAa4nytzXl2sUsTsOkfI27oywxkaFrnPDT8LE3HO3WxW9tPseZNmYImN/GU8UdSGjm7KXSDTibPefEgIOdYh2z4tJ3ZYofCOJnzkzFamF9q2JxzslfUvlaHDNE4NyPbfUWA005jgqOrv2T7GOxGsbmb/R4SHzHkdbhnm4i3lm8EH6qjfcAjmL+q45267dVVJNDSUshivHvnyNtmILi1rQTwHskm3G4XZVy7t22MdV0zauFpM1ODmaOL4jqbdS0+0B0LuJsg5HSdrGLx2/pZcByfHE+/mS2/2rpnZf2uS1lS2jq2Rh8l93LGC0EgXyvaSeIBsRbgBbW6/Pq6d2BbPmfEPpJB3dM0vvyL3gtaPTM7+EIJKn2s/Bs+OMaCauaqywNAJJL5Jfa4fohwNuZLRzVr2GwH6HSNjd9a4mSU8fbdbS/gAB8Ceai8Uw2OPaeUvaDvYBNHf9F+VrSR4+w/1V0QEVQxnbYtndS0dPJVzMBMgZcNYG8bkNNyOB5Am176KZ2Xx1lbTtqGAtvdrmEglrhxFxx6g9COHBBLIiICIiAiIgIiIIlERBJxd0eQ+SzWEXdHkPks0BERAREQFGbSYvFS075ZXhgsQ3q5xBsGjmf9ieSk1zfaepp2YxC/E2SOomR3iAbnic/id4OYve4FycrLgglBe+xbB2/gVjJYhlnMr3sc22drzlBIPEFgFjzFlSqGpOB1EtDVh4pXPL6aosXNyu5G3wuBwNzaxurtU9s+Estlklf7kTxb++GqcwraLDMWiMTHxTgj2oJAM+nMxv10/WHqgoPaHlqMKmfC5sjbMkDmkOBDXgnUdG3PwXS9icSbUUFLMwgh0LAba2c1uVw8w4EfBULGeyN8JdLhNQ6Eu71NKS+B4OhFyCbWvo4O48QuZ0OL4xgUpiLXRMe76qUZ6Zx6sde3mWuvoL8EHWMf7FKComMrHSwZjd0ceTd35locDl8gbdAFccDwalwykMcQEcMYdI97jdxsLufI7mbD4AACwACpuyfay2Wf6HiEP0WozmIOveFz2nKW3PdN+GpHjwvbtv43OwytawEuNPNYDifxZuB10QcVp9s6jEHYtUl72NZSHcMBLdy0TsItY9/QEu43HQADpvY9tm7EaM74g1EBDJDoM4I9l9hwJAIPi08OC5D2YbPVM1Hib44nOa+mMLDwzvzh2Vl+JsOXUDmrJ/8AzZA8S11wQA2JpuCLOzP0PiNUFpx3sToKid0zXzQh5zOjjyZLnjkzNOW/TUDkBwV42a2ep6GAU9MzIwEuPNznHi57jqT/AJAAWAAWltptlTYbEJJyS59xHEzWSQjoOQGlydNRzIB4ttR2qYtOI2wximZUAmJsX4yoe3MWXzcR7QcAWtafZNkFnxOcVG0kjmatpaYROcNRmPK/X2yP4T0XzarbiCnDooXb6qd7DIoxns86DNl53/RGp4KE2K7LcSmjP0iU0cMpzyAa1U3g/oNTo46Em7TddVwLZTDcJiMjGxx5RZ1TM5u8PnI62W/Rth4INbso2UNBRASj+kzHezE6uueDSeeUfaXdVz7YadlLWV2HyXif9Ie+KNwyhzOWTr7IaR1GovqrjVdtGFMk3YkleOBkZGTGPUhx8wCqT2rbWYZiEcZozLJXMe3cviikY7vXIcXAEjiQBch1raEoOhIvChz7qPe23mRue3DNlF7fG690BERAREQEREESiIgk4u6PIfJZrCLujyHyWaAiIgIiICxkjDhZwBHQgEehWSINeChiZ3I42+6xrfkFXsc2EpZ3bxgNPMDmEsPsG/G5aNCb63Fj4q0ogqFHtLjOGWE7fwjTD/mNv9IaPE6k9faDveCldpNqcPxnCqqKGUCZsRmbDJZkwdEM/sgmztBYlpOhKmlzrtPo8MEb3S5GVZaSzd6SOdbTeNbplNu84eRQfKSgGIYe5hbmknoxVREkA/SKJ30eWxdoC+MRX63J8V0TY/binFFA2sm3U7YYt5v2vivcWDs0jQHB1rhwJB1VQ2eLYcHwur1Ecf0uOV4BOVs4lbd1tQ3fCME8BpdeofVRxyNcxlQDTYUC+MiFwaJ3ZBu3ktc46guD2jum2psHRIdrsMa0NbW0LWjgBPAAPIB2i8v/AJnhbM5bVUx4yP3TmyE2GrnCO5OltVT/AMLv30JNHU3/AApK/LanJJ+iSjICJcufnxtYHVaBr53RODKR4/oFeCZZIWDKZwXOG7c8kt4WIFz4aoNTGd5U4hW4ju3lkUMVNQiVroyJqjLGxwjkAdYPe94Jb0I4BemxctLDi1dUTSsjgoI46GIyEADKMhy31Lju3mwuTvD1UtT7ySuhpZXsklM1LVvEcbmsZDBTuIvcnhLuxcm5J0A4Cg1EGHHG68VpAG/cYw4ubEXZiXZyPHqQOKC94n2rzVLjDhFK6Y8DUygshb4htxy/WLfIqIbsVNVPE2K1UlQ7iIWkshb4C1tPdDfirjSRsaxoiDBHb2QwAMt/Zy6WXsg1aXDYY2bqOKNrP1A1ob8RbX4rKmooo/q442e4xrfkFsIgIiICIiAiIgIiIIlERBJxd0eQ+SzWEXdHkPks0BERAREQEREFXx7baKnm+jMimqJrXMcLc2W+uvO9iDoDxUZJ2nwMuyWnqo5dLROY0ON/NwP2L0xCeowmvficTN9TTBramMd9lrDM08uF+mpBtoR2PCcRiqYY6iE5o5GhzXWsbHwPA8iPBByGmpMbxL6uMYdTn/mSX37h4AgO8dA33lbcB7L8Po43vlG+kc128qZyDbMDmLQfZZxOup8U2z7ToaSU0lPE+qq+G6jvlYePtuAOttbAHxsqZNgOIYk4SYpUFkVwRRwHKwe9YkepcdeIQSfYXjsW7nwl745HQvkMbhYxzRF3tZf1hmufEPHQq0VfZ3EM/wBEnlpQ8sLo25ZYDun7xto5AS0B9zZjmjUhUvGNhI8sb6G1LUQaxSNuL25SHUn3jfib3Gi3aLtUrKUZMToJSW8ainAcx3jY+yD5O+AQWD/4liIcxwrKVxZUOqwXUsgu90ToyCGz93K86DnbVfKfYKodYT15ybuWItp4WQksmkzvaXyGQ2JA1ABAHHVacXbdhRFyZ2+Bi1/7XELVqO2uB920dJV1MnIZQxvq0ud/2oLbOyiwejlnDcjGjM5xcXyzP/RBe8lz3E6C50vyCoHZJgFHiFJVTVbYJ5amd8r2AjeRam3A5oySXkEEaELWfhNdikzZ8UyxwRm8dEw6X6vsT9pJOo9kaL2xbYKIyfSKOR1HUDUPiJDD5tBFv4bDqCg267svrKMmTCas5eP0Sexadb2a7hrw1AP9pRMnaA+l/F4jRTwSj9UBzH25tLiPsLh4qTw/tIrqAiPFqcyR6AVkABH8Y0B/7TpwK6thmIRVETJ4Xh8bxma8cCP8jyIOoIIQcad2jMZZ01HWQxONhK6P2dfO32Eq40lUyVjZI3BzHgOa4cCCoftO2ulnkkwagjzyvbkqJnD8XExwFxqONjq7lewu7hu7PYU2lpoqdpzCNts3C5JuTblck6IJFERAREQEREBERBEoiIJOLujyHyWawi7o8h8lmgIiICIiAiIg1cUp95BLHa+eN7LdczSP81S9j+0iKhwRtO2765jpYo4MriQ58hcHO07ozcOJIt4i/LSZhFOJTOIYhKdd5kbnv1zWvfxQQuwezzqWEvm1qZiZJnnV13G+Unna9z4kqzoiAiIgwMLTxa30CyaLcNF9RAREQYTwte1zHtDmuBa5pFwQeII6KmbGbQjBKmWhq87aOV5kp57FzWX4tdztwBtwIvazri7LXraKOZuSWNkjeOV7Q4X62PNBUdg5/pNXiVc36uafLGbEXa0u1sf7JZ9quy8qWmZG0Mja1jG6BrQGtHkAvVAREQEREBERAREQRKIiCTi7o8h8lmsIu6PIfJVTtAxeSJscUbi3PmLnDR1m2FgeXH7EFtc4DiQPPRfVyfZvZ81jpLyZMoBJLc5JdfxHTitShxCWlkO7cRlcQW3OR1jY3H+fFB2NFTNuq9xp6eSNz2B5zey4tNiwGxstHs9q5H1Dw+R7huybOc5w7zepQdBRcr2orpW1cwbLIAH6APeANBwAKmpqp/4IY/O/Nm7+Z2b60jje/BBekXH8OkqZpGxMmkzOva8jwNATxv0Cm3bMYj+1P/Xeg6KvjnAcSB56KpbdY5JAGRRHK54LnPHEAaWb0ub6+CqmB4BJWmRwe0FtrufmcXF17a8eXFB1lfMwva4v05rjDayaNrohI9rb2LA4huh/981IVmzL46ZlUXMs4MdlF8wD+GvXUIOsIue7D4/Lvm073F7H3DcxuWkAnQnW2lreS0Nrq2VtZMGySNALbAPcAPYHAAoOor4TbUqn4Zir4sKM1y54LgC4lxu6XKCb8bXv8FTaOF9XOxj5CXPNs7rutpc6fDhog7E1wPA38tV9XI8Zw51FPkZIb5Q4PbeM636HqOqu+B7QufQyTvGZ8QcDyzlrQQdOF7i/xQWVfGuB4EHy1XHaismqpGiR5c57g0AmzAXGwsOAGq2McwSSiez2wS4EhzLtIsdfEckHW0VU2JxqSeKVkpzOjAIfzIcDx8Rbj4qgfhKa310vD9o//dB2pFjF3R5D5Kv7cYq+CAbs5XPdlzc2ixJt48kFhc4DiQPPRAb6hcjwLCHVkxaX2IaXl7rvOhA66m56rzrIJaOdzGvLXsI9tl23BAIPoeBQdhRRuzuImop45T3iCHW4XabG3na/xUkgiUREEnF3R5D5Kidpnfg91/zCvcXdHkPkqJ2md+D3X/MIM+zHvT+Ufzco+r2Oq3SPcGssXOI9tvAuJW/2Zd6fyj+blPSbYUbSWmR1wSD7EnEG36qCA21gdHSUjHd5oDTz1EYBUVsViUUEznyuytMZaDZztcwP6IPRTfaHO18FO9pu1zi4HUXBZcaFV/ZLCI6mZ0cheAGF3skA3zAcwdNUGptBUtkqZZGG7XOuDYi4sOR1Vjn/ADMz3/8AVKrWOUbYaiSJty1jrAmxPDnYBWWf8zM9/wD1Sggdl6pkVVFJIcrW5rnU2uwjl4ldDG1dH+2H91//AIrnGz1C2eojieXBrs1y2wOjCdLg8wruNg6b9ef+8z/wQQ/aX9dF+7P3itvsx4T+cX8y1O0v66L92fvFbfZjwn84v5kFKrPrH++77xV92g/NMf7un/lVCrPrH++77xV92g/NMf7un/lQVXY78tg83f4bl92y/LZvNv3Gr5sd+Wwebv8ADcvu2X5bN5t+41BMN/Mp9/8A1woTZH8sg94/dKm2/mU+/wD64UJsj+WQe8fulBZtsNnKioqBJE1pbka3VwGoJ5HzSjwqWnw+rZKACQ5wsQ7TIBy8QrBie0VPA/dyvLXWDrBr3aHxA8Fp4nisVRRVLonFwDHNJLXN1tf9IDkUHOsF/KIf3sf3wrT2m9+D3X/Nqp9K1xewMvnLmhtjY5idLHlrzUhj9LVRln0ouJIOXM/eaaXtqbckE92cf1n3GfzKlcvgrr2cf1n3GfzKlcvgg7jF3R5D5KtdoVE59OHNF927M4c8pBBPw0+F1ZYu6PIfJedVVxxgbx7GA6DO5rQfK51Qcs2VxcU04e4XY4FjrakAkG462IHwurPjey7quU1EU0eR4bbieDQOI8lqY7s5DKS+ikic6xc6Bj2OuOrADp5cOluCgcCx2Wlf7Nyy/tROvY9bfqu8fW6DpOzmGOp4GxOcHEFxuL29p1+ak14UNW2WNsrDdrhcdfI+IOnwXugiUREEnF3R5D5Ki9po9uD3X/NqvUXdHkPktLG8HjqWZJLixu1w7zT4f7IKj2aytDpwXAXDDqQNAXX+Y9VUa5wMkhGoL3kHqC4q3y9nrr+zO0jxYQfscVtYdsCxrg6aTeAfoNblB8zckjysg0drRahovdb/AIYXj2b/AJS/90fvtVw2gwJtU1jXOLAwkjKBzFua18A2XZSyGRsjnEtLbEADUg8vJBQtrPyyf3/8gp2f8zM9/wD1SpfE9i45pXymV4LzewDbDRbj9m2GkFJndlBvnsM3eLuHDmgoGyc7WVcT3uDWguu5xAAuxw1J8V0n8P0v/wCiH++3/dV//wCvov20no1D2fRftpP7rUEf2lfXRfuz94rb7MeE/nF/MprH9mWVTmOdI5uVuWwAN9b8167O4A2kz5Xufny94AWy36eaDldZ9Y/33feKvu0H5pj/AHdP/KkuwUbnF2+k1JPBvM3U1XYK2SmbSlzg0NY3MAL+xb4ckHO9jvy2Dzd/huX3bL8tm82/carjhOxscEzJhK9xYSbENsbtI5eaYtsbHPM+YyvaXkGwDbCwA5+SCHaP+Cn3/wDXCgtlHhtZASQBm4nQatI+a6ThuCsip/oxJew5gc2lw435earVX2fAkmOaw/Ve3MR/ECL+iCK7QJAavQg2jaDY3sbk2+0Lb2dH/DKzzd/htXvT9npv7c4t0azX4EnT0KtIwWMUzqVl2sc0tvxdrxJvxKDleC/lEP72P74Vp7Te/B7r/m1SNJsLHHIyQSvJY5rrWbY5TdSO0WzjassLnubkBAsAb3t18kFb7OP6z7jP5lShw+C6zgGzjKXeZXudvAAbgC1r8LeaiB2fRftpPRqCeix6lsP6RDwH6benmq52hTNkghkjc17M7m5mkEXy9R5Fev8A9fxftpPRqm6TZ+JtN9Fdd7Lk3OhuTe4twIKCmdnbgKp1yBeJwHj7TeC0NsC01s2W1rt4cL5G3+Oa/wAbqeqez439icW5B7NR8QdfQLOk7PgCN5NcfqsbYn+Ik29EEzsN+RReb/8AEcp9eVNA2NjWMFmtAAHQBeqCJREQScXdHkPks1hF3R5D5LNAREQEREBERAREQEREBERAREQEREBERAREQEREBERAREQEREESiIgwi7o8h8lmiICIiAiIgIiICIiAiIgIiICIiAiIgIiICIiAiIgIiICIiAiIgi0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data:image/jpeg;base64,/9j/4AAQSkZJRgABAQAAAQABAAD/2wCEAAkGBxMTEhUSExQUFhUXGBgVGRQXGBQUFRccGBciHCIeFxoYHSggGxoqHB8dIjIhJSkrMS4uGB8zODgtNygtLi0BCgoKBQUFDgUFDisZExkrKysrKysrKysrKysrKysrKysrKysrKysrKysrKysrKysrKysrKysrKysrKysrKysrK//AABEIANEA8QMBIgACEQEDEQH/xAAcAAEAAgMBAQEAAAAAAAAAAAAABQYCBAcDAQj/xABKEAABAwIDBQUEBAoIBgMBAAABAAIDBBEFEiEGEzFBUQcyYXGRInKBsRQzobIVIzQ1QlJTc4LCJERikrPBw9ElQ5Oi0vAWF1QI/8QAFAEBAAAAAAAAAAAAAAAAAAAAAP/EABQRAQAAAAAAAAAAAAAAAAAAAAD/2gAMAwEAAhEDEQA/ALpFE3KNBwHIdFlum9B6BIu6PIfJZoMN03oPQJum9B6BZogw3Teg9Am6b0HoFmiDDdN6D0CbpvQegWaIMN03oPQJum9B6BZogw3Teg9Am6b0HoFmiDDdN6D0CbpvQegWaIMN03oPQJum9B6BZogw3Teg9Am6b0HoFmiDDdN6D0CbpvQegWaIMN03oPQJum9B6BZogw3Teg9Am6b0HoFmiDDdN6D0CbpvQegWaIMN03oPQJum9B6BZogw3Teg9Am6b0HoFmiCG3Y6D0CLNEEnF3R5D5LNYRd0eQ+SzQEREBERAREQEREBEVOxLbRz5jSYbAauo5kfUs8S4cQDxNwPFBcV41FXHHq97GD+05rfmVAU3ZzilV7VfiBhaddxTDl0LhlH31L0PYrhbPrGzTnmZJXAn/p5UGs7aihH9bpv+rGfkVsU2N00mkdRA89GyxuPoCpeLsvwhosKOP4ulcfUuutar7I8If8A1XIerJJm/Zmt9iD6EUDP2OGHXD8QqYCDfI8iRh8PZy6eYcoeuxHFsM1xCnbUU4tepp+LfFwsLcu81o8UF2RaeFYnFUxtmheHsdzHEHo4cQfArcQEREBERAREQEREBERBEoiIJOLujyHyWawi7o8h8lmgIiICIiAiIgIi1sSrGwxSTO7sbHPP8Iugqe1NXPW1TcIo3ZXvGaomHCKPmNPAi/C+ZreZXVNlNmafD4BBTssB3nmxfI79Z55n7BwFgqZ2GYQW0kmIS6zVkjnlxuCGNcQAL8AXZneILegXTEBERAREQFi9gIIIBBFiDqCDyI6LJEHFNs9n3YJUfhCkaTRSODainHCMk6OZ0F+HQ6cHAC3U1Q2RjZGEOY8BzXDgQRcFXLFaCOohkp5RdkrHMcOdiLG3Qi/HkbLjvZnK+NtTh8pu+jmdHexF2lxtbwzBx8iEF1REQEREBERAREQEREESiIgk4u6PIfJZrCLujyHyWaAiIgIiICIiAq52ivIw2pI45APgXtB+wlWNRm09GZqSoiHF8Tw33stx9tkEBt5Uvi2XoRGS0PbStdbTTd5/vgFdmpow1jWgkhrQMziXONha5J1J8Vxyli/COymVuslOw6cbGnde3mYvvLovZ5jX0zDqaoPedGGv9+Mljj8XNJ+KCxIiICIiAiIg5jtLI6PaXDix7/xkEjHszEtygPOg5XIB05sBUND7G0mIsHddDHIfMNi/zcfVSeCj6dtLU1Gm7oIhA0887rg/aZvQKIwGUVGNYpVt7rS2naeRy2abeH4sH4hBc0REBERAREQEREBERBEoiIJOLujyHyWawi7o8h8lmgIiICIiAiIgIqNU9pEbZHkU076WN+7fVtBLA69rWy2t0u4E9FcqKrZLG2WNwcx4zNcOBH/vJBSMGxJuFVddRS+zS1cck0Djo1r8h9jpr3P4WdVJbG7WNwvZuGpc3O50krImXsHOMr+J5NAa4nytzXl2sUsTsOkfI27oywxkaFrnPDT8LE3HO3WxW9tPseZNmYImN/GU8UdSGjm7KXSDTibPefEgIOdYh2z4tJ3ZYofCOJnzkzFamF9q2JxzslfUvlaHDNE4NyPbfUWA005jgqOrv2T7GOxGsbmb/R4SHzHkdbhnm4i3lm8EH6qjfcAjmL+q45267dVVJNDSUshivHvnyNtmILi1rQTwHskm3G4XZVy7t22MdV0zauFpM1ODmaOL4jqbdS0+0B0LuJsg5HSdrGLx2/pZcByfHE+/mS2/2rpnZf2uS1lS2jq2Rh8l93LGC0EgXyvaSeIBsRbgBbW6/Pq6d2BbPmfEPpJB3dM0vvyL3gtaPTM7+EIJKn2s/Bs+OMaCauaqywNAJJL5Jfa4fohwNuZLRzVr2GwH6HSNjd9a4mSU8fbdbS/gAB8Ceai8Uw2OPaeUvaDvYBNHf9F+VrSR4+w/1V0QEVQxnbYtndS0dPJVzMBMgZcNYG8bkNNyOB5Am176KZ2Xx1lbTtqGAtvdrmEglrhxFxx6g9COHBBLIiICIiAiIgIiIIlERBJxd0eQ+SzWEXdHkPks0BERAREQFGbSYvFS075ZXhgsQ3q5xBsGjmf9ieSk1zfaepp2YxC/E2SOomR3iAbnic/id4OYve4FycrLgglBe+xbB2/gVjJYhlnMr3sc22drzlBIPEFgFjzFlSqGpOB1EtDVh4pXPL6aosXNyu5G3wuBwNzaxurtU9s+Estlklf7kTxb++GqcwraLDMWiMTHxTgj2oJAM+nMxv10/WHqgoPaHlqMKmfC5sjbMkDmkOBDXgnUdG3PwXS9icSbUUFLMwgh0LAba2c1uVw8w4EfBULGeyN8JdLhNQ6Eu71NKS+B4OhFyCbWvo4O48QuZ0OL4xgUpiLXRMe76qUZ6Zx6sde3mWuvoL8EHWMf7FKComMrHSwZjd0ceTd35locDl8gbdAFccDwalwykMcQEcMYdI97jdxsLufI7mbD4AACwACpuyfay2Wf6HiEP0WozmIOveFz2nKW3PdN+GpHjwvbtv43OwytawEuNPNYDifxZuB10QcVp9s6jEHYtUl72NZSHcMBLdy0TsItY9/QEu43HQADpvY9tm7EaM74g1EBDJDoM4I9l9hwJAIPi08OC5D2YbPVM1Hib44nOa+mMLDwzvzh2Vl+JsOXUDmrJ/8AzZA8S11wQA2JpuCLOzP0PiNUFpx3sToKid0zXzQh5zOjjyZLnjkzNOW/TUDkBwV42a2ep6GAU9MzIwEuPNznHi57jqT/AJAAWAAWltptlTYbEJJyS59xHEzWSQjoOQGlydNRzIB4ttR2qYtOI2wximZUAmJsX4yoe3MWXzcR7QcAWtafZNkFnxOcVG0kjmatpaYROcNRmPK/X2yP4T0XzarbiCnDooXb6qd7DIoxns86DNl53/RGp4KE2K7LcSmjP0iU0cMpzyAa1U3g/oNTo46Em7TddVwLZTDcJiMjGxx5RZ1TM5u8PnI62W/Rth4INbso2UNBRASj+kzHezE6uueDSeeUfaXdVz7YadlLWV2HyXif9Ie+KNwyhzOWTr7IaR1GovqrjVdtGFMk3YkleOBkZGTGPUhx8wCqT2rbWYZiEcZozLJXMe3cviikY7vXIcXAEjiQBch1raEoOhIvChz7qPe23mRue3DNlF7fG690BERAREQEREESiIgk4u6PIfJZrCLujyHyWaAiIgIiICxkjDhZwBHQgEehWSINeChiZ3I42+6xrfkFXsc2EpZ3bxgNPMDmEsPsG/G5aNCb63Fj4q0ogqFHtLjOGWE7fwjTD/mNv9IaPE6k9faDveCldpNqcPxnCqqKGUCZsRmbDJZkwdEM/sgmztBYlpOhKmlzrtPo8MEb3S5GVZaSzd6SOdbTeNbplNu84eRQfKSgGIYe5hbmknoxVREkA/SKJ30eWxdoC+MRX63J8V0TY/binFFA2sm3U7YYt5v2vivcWDs0jQHB1rhwJB1VQ2eLYcHwur1Ecf0uOV4BOVs4lbd1tQ3fCME8BpdeofVRxyNcxlQDTYUC+MiFwaJ3ZBu3ktc46guD2jum2psHRIdrsMa0NbW0LWjgBPAAPIB2i8v/AJnhbM5bVUx4yP3TmyE2GrnCO5OltVT/AMLv30JNHU3/AApK/LanJJ+iSjICJcufnxtYHVaBr53RODKR4/oFeCZZIWDKZwXOG7c8kt4WIFz4aoNTGd5U4hW4ju3lkUMVNQiVroyJqjLGxwjkAdYPe94Jb0I4BemxctLDi1dUTSsjgoI46GIyEADKMhy31Lju3mwuTvD1UtT7ySuhpZXsklM1LVvEcbmsZDBTuIvcnhLuxcm5J0A4Cg1EGHHG68VpAG/cYw4ubEXZiXZyPHqQOKC94n2rzVLjDhFK6Y8DUygshb4htxy/WLfIqIbsVNVPE2K1UlQ7iIWkshb4C1tPdDfirjSRsaxoiDBHb2QwAMt/Zy6WXsg1aXDYY2bqOKNrP1A1ob8RbX4rKmooo/q442e4xrfkFsIgIiICIiAiIgIiIIlERBJxd0eQ+SzWEXdHkPks0BERAREQEREFXx7baKnm+jMimqJrXMcLc2W+uvO9iDoDxUZJ2nwMuyWnqo5dLROY0ON/NwP2L0xCeowmvficTN9TTBramMd9lrDM08uF+mpBtoR2PCcRiqYY6iE5o5GhzXWsbHwPA8iPBByGmpMbxL6uMYdTn/mSX37h4AgO8dA33lbcB7L8Po43vlG+kc128qZyDbMDmLQfZZxOup8U2z7ToaSU0lPE+qq+G6jvlYePtuAOttbAHxsqZNgOIYk4SYpUFkVwRRwHKwe9YkepcdeIQSfYXjsW7nwl745HQvkMbhYxzRF3tZf1hmufEPHQq0VfZ3EM/wBEnlpQ8sLo25ZYDun7xto5AS0B9zZjmjUhUvGNhI8sb6G1LUQaxSNuL25SHUn3jfib3Gi3aLtUrKUZMToJSW8ainAcx3jY+yD5O+AQWD/4liIcxwrKVxZUOqwXUsgu90ToyCGz93K86DnbVfKfYKodYT15ybuWItp4WQksmkzvaXyGQ2JA1ABAHHVacXbdhRFyZ2+Bi1/7XELVqO2uB920dJV1MnIZQxvq0ud/2oLbOyiwejlnDcjGjM5xcXyzP/RBe8lz3E6C50vyCoHZJgFHiFJVTVbYJ5amd8r2AjeRam3A5oySXkEEaELWfhNdikzZ8UyxwRm8dEw6X6vsT9pJOo9kaL2xbYKIyfSKOR1HUDUPiJDD5tBFv4bDqCg267svrKMmTCas5eP0Sexadb2a7hrw1AP9pRMnaA+l/F4jRTwSj9UBzH25tLiPsLh4qTw/tIrqAiPFqcyR6AVkABH8Y0B/7TpwK6thmIRVETJ4Xh8bxma8cCP8jyIOoIIQcad2jMZZ01HWQxONhK6P2dfO32Eq40lUyVjZI3BzHgOa4cCCoftO2ulnkkwagjzyvbkqJnD8XExwFxqONjq7lewu7hu7PYU2lpoqdpzCNts3C5JuTblck6IJFERAREQEREBERBEoiIJOLujyHyWawi7o8h8lmgIiICIiAiIg1cUp95BLHa+eN7LdczSP81S9j+0iKhwRtO2765jpYo4MriQ58hcHO07ozcOJIt4i/LSZhFOJTOIYhKdd5kbnv1zWvfxQQuwezzqWEvm1qZiZJnnV13G+Unna9z4kqzoiAiIgwMLTxa30CyaLcNF9RAREQYTwte1zHtDmuBa5pFwQeII6KmbGbQjBKmWhq87aOV5kp57FzWX4tdztwBtwIvazri7LXraKOZuSWNkjeOV7Q4X62PNBUdg5/pNXiVc36uafLGbEXa0u1sf7JZ9quy8qWmZG0Mja1jG6BrQGtHkAvVAREQEREBERAREQRKIiCTi7o8h8lmsIu6PIfJVTtAxeSJscUbi3PmLnDR1m2FgeXH7EFtc4DiQPPRfVyfZvZ81jpLyZMoBJLc5JdfxHTitShxCWlkO7cRlcQW3OR1jY3H+fFB2NFTNuq9xp6eSNz2B5zey4tNiwGxstHs9q5H1Dw+R7huybOc5w7zepQdBRcr2orpW1cwbLIAH6APeANBwAKmpqp/4IY/O/Nm7+Z2b60jje/BBekXH8OkqZpGxMmkzOva8jwNATxv0Cm3bMYj+1P/Xeg6KvjnAcSB56KpbdY5JAGRRHK54LnPHEAaWb0ub6+CqmB4BJWmRwe0FtrufmcXF17a8eXFB1lfMwva4v05rjDayaNrohI9rb2LA4huh/981IVmzL46ZlUXMs4MdlF8wD+GvXUIOsIue7D4/Lvm073F7H3DcxuWkAnQnW2lreS0Nrq2VtZMGySNALbAPcAPYHAAoOor4TbUqn4Zir4sKM1y54LgC4lxu6XKCb8bXv8FTaOF9XOxj5CXPNs7rutpc6fDhog7E1wPA38tV9XI8Zw51FPkZIb5Q4PbeM636HqOqu+B7QufQyTvGZ8QcDyzlrQQdOF7i/xQWVfGuB4EHy1XHaismqpGiR5c57g0AmzAXGwsOAGq2McwSSiez2wS4EhzLtIsdfEckHW0VU2JxqSeKVkpzOjAIfzIcDx8Rbj4qgfhKa310vD9o//dB2pFjF3R5D5Kv7cYq+CAbs5XPdlzc2ixJt48kFhc4DiQPPRAb6hcjwLCHVkxaX2IaXl7rvOhA66m56rzrIJaOdzGvLXsI9tl23BAIPoeBQdhRRuzuImop45T3iCHW4XabG3na/xUkgiUREEnF3R5D5Kidpnfg91/zCvcXdHkPkqJ2md+D3X/MIM+zHvT+Ufzco+r2Oq3SPcGssXOI9tvAuJW/2Zd6fyj+blPSbYUbSWmR1wSD7EnEG36qCA21gdHSUjHd5oDTz1EYBUVsViUUEznyuytMZaDZztcwP6IPRTfaHO18FO9pu1zi4HUXBZcaFV/ZLCI6mZ0cheAGF3skA3zAcwdNUGptBUtkqZZGG7XOuDYi4sOR1Vjn/ADMz3/8AVKrWOUbYaiSJty1jrAmxPDnYBWWf8zM9/wD1Sggdl6pkVVFJIcrW5rnU2uwjl4ldDG1dH+2H91//AIrnGz1C2eojieXBrs1y2wOjCdLg8wruNg6b9ef+8z/wQQ/aX9dF+7P3itvsx4T+cX8y1O0v66L92fvFbfZjwn84v5kFKrPrH++77xV92g/NMf7un/lVCrPrH++77xV92g/NMf7un/lQVXY78tg83f4bl92y/LZvNv3Gr5sd+Wwebv8ADcvu2X5bN5t+41BMN/Mp9/8A1woTZH8sg94/dKm2/mU+/wD64UJsj+WQe8fulBZtsNnKioqBJE1pbka3VwGoJ5HzSjwqWnw+rZKACQ5wsQ7TIBy8QrBie0VPA/dyvLXWDrBr3aHxA8Fp4nisVRRVLonFwDHNJLXN1tf9IDkUHOsF/KIf3sf3wrT2m9+D3X/Nqp9K1xewMvnLmhtjY5idLHlrzUhj9LVRln0ouJIOXM/eaaXtqbckE92cf1n3GfzKlcvgrr2cf1n3GfzKlcvgg7jF3R5D5KtdoVE59OHNF927M4c8pBBPw0+F1ZYu6PIfJedVVxxgbx7GA6DO5rQfK51Qcs2VxcU04e4XY4FjrakAkG462IHwurPjey7quU1EU0eR4bbieDQOI8lqY7s5DKS+ikic6xc6Bj2OuOrADp5cOluCgcCx2Wlf7Nyy/tROvY9bfqu8fW6DpOzmGOp4GxOcHEFxuL29p1+ak14UNW2WNsrDdrhcdfI+IOnwXugiUREEnF3R5D5Ki9po9uD3X/NqvUXdHkPktLG8HjqWZJLixu1w7zT4f7IKj2aytDpwXAXDDqQNAXX+Y9VUa5wMkhGoL3kHqC4q3y9nrr+zO0jxYQfscVtYdsCxrg6aTeAfoNblB8zckjysg0drRahovdb/AIYXj2b/AJS/90fvtVw2gwJtU1jXOLAwkjKBzFua18A2XZSyGRsjnEtLbEADUg8vJBQtrPyyf3/8gp2f8zM9/wD1SpfE9i45pXymV4LzewDbDRbj9m2GkFJndlBvnsM3eLuHDmgoGyc7WVcT3uDWguu5xAAuxw1J8V0n8P0v/wCiH++3/dV//wCvov20no1D2fRftpP7rUEf2lfXRfuz94rb7MeE/nF/MprH9mWVTmOdI5uVuWwAN9b8167O4A2kz5Xufny94AWy36eaDldZ9Y/33feKvu0H5pj/AHdP/KkuwUbnF2+k1JPBvM3U1XYK2SmbSlzg0NY3MAL+xb4ckHO9jvy2Dzd/huX3bL8tm82/carjhOxscEzJhK9xYSbENsbtI5eaYtsbHPM+YyvaXkGwDbCwA5+SCHaP+Cn3/wDXCgtlHhtZASQBm4nQatI+a6ThuCsip/oxJew5gc2lw435earVX2fAkmOaw/Ve3MR/ECL+iCK7QJAavQg2jaDY3sbk2+0Lb2dH/DKzzd/htXvT9npv7c4t0azX4EnT0KtIwWMUzqVl2sc0tvxdrxJvxKDleC/lEP72P74Vp7Te/B7r/m1SNJsLHHIyQSvJY5rrWbY5TdSO0WzjassLnubkBAsAb3t18kFb7OP6z7jP5lShw+C6zgGzjKXeZXudvAAbgC1r8LeaiB2fRftpPRqCeix6lsP6RDwH6benmq52hTNkghkjc17M7m5mkEXy9R5Fev8A9fxftpPRqm6TZ+JtN9Fdd7Lk3OhuTe4twIKCmdnbgKp1yBeJwHj7TeC0NsC01s2W1rt4cL5G3+Oa/wAbqeqez439icW5B7NR8QdfQLOk7PgCN5NcfqsbYn+Ik29EEzsN+RReb/8AEcp9eVNA2NjWMFmtAAHQBeqCJREQScXdHkPks1hF3R5D5LNAREQEREBERAREQEREBERAREQEREBERAREQEREBERAREQEREESiIgwi7o8h8lmiICIiAiIgIiICIiAiIgIiICIiAiIgIiICIiAiIgIiICIiAiIgi0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351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CAT 125 </vt:lpstr>
      <vt:lpstr>Slide 2</vt:lpstr>
      <vt:lpstr>The Maquiladora</vt:lpstr>
      <vt:lpstr>Let’s Get You Thinking About…</vt:lpstr>
      <vt:lpstr>What is a Maquiladora?</vt:lpstr>
      <vt:lpstr>Locations</vt:lpstr>
      <vt:lpstr>Pros/Benefits </vt:lpstr>
      <vt:lpstr>Cons- Working Conditions </vt:lpstr>
      <vt:lpstr>American Journal of Industrial Medicine</vt:lpstr>
      <vt:lpstr>Environment Problems</vt:lpstr>
      <vt:lpstr>Housing and Pollution</vt:lpstr>
      <vt:lpstr>Safety Concerns</vt:lpstr>
      <vt:lpstr>Wages </vt:lpstr>
      <vt:lpstr>Maria </vt:lpstr>
      <vt:lpstr>Buying Power </vt:lpstr>
      <vt:lpstr>What about the Law?</vt:lpstr>
      <vt:lpstr>Role of US Companies  &amp; Globalization</vt:lpstr>
      <vt:lpstr>What about us?</vt:lpstr>
      <vt:lpstr>Slide 19</vt:lpstr>
      <vt:lpstr>Concluding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125</dc:title>
  <dc:creator>Sandy</dc:creator>
  <cp:lastModifiedBy>Sandy</cp:lastModifiedBy>
  <cp:revision>90</cp:revision>
  <dcterms:created xsi:type="dcterms:W3CDTF">2014-07-10T08:34:02Z</dcterms:created>
  <dcterms:modified xsi:type="dcterms:W3CDTF">2014-07-15T06:38:16Z</dcterms:modified>
</cp:coreProperties>
</file>